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9"/>
  </p:notesMasterIdLst>
  <p:sldIdLst>
    <p:sldId id="256" r:id="rId2"/>
    <p:sldId id="258" r:id="rId3"/>
    <p:sldId id="311" r:id="rId4"/>
    <p:sldId id="312" r:id="rId5"/>
    <p:sldId id="313" r:id="rId6"/>
    <p:sldId id="314" r:id="rId7"/>
    <p:sldId id="316" r:id="rId8"/>
    <p:sldId id="317" r:id="rId9"/>
    <p:sldId id="318" r:id="rId10"/>
    <p:sldId id="319" r:id="rId11"/>
    <p:sldId id="290" r:id="rId12"/>
    <p:sldId id="325" r:id="rId13"/>
    <p:sldId id="322" r:id="rId14"/>
    <p:sldId id="326" r:id="rId15"/>
    <p:sldId id="327" r:id="rId16"/>
    <p:sldId id="329" r:id="rId17"/>
    <p:sldId id="32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00FF"/>
    <a:srgbClr val="009999"/>
    <a:srgbClr val="FF6600"/>
    <a:srgbClr val="009900"/>
    <a:srgbClr val="F5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F46F1C-72BD-46F9-AE57-57A2F4EF68E9}">
  <a:tblStyle styleId="{AFF46F1C-72BD-46F9-AE57-57A2F4EF68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23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023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44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41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179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224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33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80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5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9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610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82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81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12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30159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6" r:id="rId4"/>
    <p:sldLayoutId id="2147483677" r:id="rId5"/>
    <p:sldLayoutId id="2147483678" r:id="rId6"/>
    <p:sldLayoutId id="2147483679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17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1075860" y="755289"/>
            <a:ext cx="6822530" cy="1908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ea typeface="문체부 쓰기 정체" panose="02030609000101010101" pitchFamily="17" charset="-127"/>
              </a:rPr>
              <a:t>최소한의 센서 데이터를 이용한</a:t>
            </a:r>
            <a:r>
              <a:rPr lang="en-US" altLang="ko-KR" sz="3200" b="1" dirty="0">
                <a:ea typeface="문체부 쓰기 정체" panose="02030609000101010101" pitchFamily="17" charset="-127"/>
              </a:rPr>
              <a:t> </a:t>
            </a:r>
            <a:r>
              <a:rPr lang="ko-KR" altLang="en-US" b="1" dirty="0" smtClean="0">
                <a:ea typeface="문체부 쓰기 정체" panose="02030609000101010101" pitchFamily="17" charset="-127"/>
              </a:rPr>
              <a:t>운동 동작 분류</a:t>
            </a:r>
            <a:endParaRPr b="1" dirty="0">
              <a:ea typeface="문체부 쓰기 정체" panose="02030609000101010101" pitchFamily="17" charset="-127"/>
            </a:endParaRPr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471473" y="3536427"/>
            <a:ext cx="55132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ea typeface="문체부 쓰기 정체" panose="02030609000101010101" pitchFamily="17" charset="-127"/>
              </a:rPr>
              <a:t>데이터과학하는 물리학자</a:t>
            </a:r>
            <a:r>
              <a:rPr lang="en-US" altLang="ko-KR" b="1" dirty="0" smtClean="0">
                <a:ea typeface="문체부 쓰기 정체" panose="02030609000101010101" pitchFamily="17" charset="-127"/>
              </a:rPr>
              <a:t>, </a:t>
            </a:r>
            <a:r>
              <a:rPr lang="ko-KR" altLang="en-US" b="1" dirty="0" err="1" smtClean="0">
                <a:ea typeface="문체부 쓰기 정체" panose="02030609000101010101" pitchFamily="17" charset="-127"/>
              </a:rPr>
              <a:t>전희준</a:t>
            </a:r>
            <a:endParaRPr b="1" dirty="0">
              <a:ea typeface="문체부 쓰기 정체" panose="02030609000101010101" pitchFamily="17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5163" y="4324691"/>
            <a:ext cx="581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 dirty="0" smtClean="0">
                <a:solidFill>
                  <a:schemeClr val="tx2">
                    <a:lumMod val="50000"/>
                  </a:schemeClr>
                </a:solidFill>
                <a:ea typeface="문체부 쓰기 정체" panose="02030609000101010101" pitchFamily="17" charset="-127"/>
              </a:rPr>
              <a:t>데이터 출처 </a:t>
            </a:r>
            <a:r>
              <a:rPr lang="en-US" altLang="ko-KR" sz="1200" i="1" dirty="0" smtClean="0">
                <a:solidFill>
                  <a:schemeClr val="tx2">
                    <a:lumMod val="50000"/>
                  </a:schemeClr>
                </a:solidFill>
                <a:ea typeface="문체부 쓰기 정체" panose="02030609000101010101" pitchFamily="17" charset="-127"/>
              </a:rPr>
              <a:t>- DACON</a:t>
            </a:r>
          </a:p>
          <a:p>
            <a:pPr algn="r"/>
            <a:r>
              <a:rPr lang="en-US" altLang="ko-KR" sz="1200" i="1" dirty="0" smtClean="0">
                <a:solidFill>
                  <a:schemeClr val="tx2">
                    <a:lumMod val="50000"/>
                  </a:schemeClr>
                </a:solidFill>
                <a:ea typeface="문체부 쓰기 정체" panose="02030609000101010101" pitchFamily="17" charset="-127"/>
              </a:rPr>
              <a:t>https</a:t>
            </a:r>
            <a:r>
              <a:rPr lang="en-US" altLang="ko-KR" sz="1200" i="1" dirty="0">
                <a:solidFill>
                  <a:schemeClr val="tx2">
                    <a:lumMod val="50000"/>
                  </a:schemeClr>
                </a:solidFill>
                <a:ea typeface="문체부 쓰기 정체" panose="02030609000101010101" pitchFamily="17" charset="-127"/>
              </a:rPr>
              <a:t>://dacon.io/competitions/official/235689/overview/description</a:t>
            </a:r>
            <a:endParaRPr lang="ko-KR" altLang="en-US" sz="1200" i="1" dirty="0">
              <a:solidFill>
                <a:schemeClr val="tx2">
                  <a:lumMod val="50000"/>
                </a:schemeClr>
              </a:solidFill>
              <a:ea typeface="문체부 쓰기 정체" panose="02030609000101010101" pitchFamily="17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18;p70"/>
          <p:cNvSpPr txBox="1">
            <a:spLocks noGrp="1"/>
          </p:cNvSpPr>
          <p:nvPr>
            <p:ph type="title"/>
          </p:nvPr>
        </p:nvSpPr>
        <p:spPr>
          <a:xfrm>
            <a:off x="4398896" y="2380356"/>
            <a:ext cx="3671809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Accuracy : </a:t>
            </a:r>
            <a:r>
              <a:rPr lang="en-US" altLang="ko-KR" sz="32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0.8832</a:t>
            </a:r>
            <a:r>
              <a:rPr lang="en-US" altLang="ko-KR" sz="32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32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32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F1-score : </a:t>
            </a:r>
            <a:r>
              <a:rPr lang="en-US" altLang="ko-KR" sz="32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0.7586</a:t>
            </a:r>
            <a:endParaRPr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Google Shape;261;p38"/>
          <p:cNvSpPr txBox="1">
            <a:spLocks/>
          </p:cNvSpPr>
          <p:nvPr/>
        </p:nvSpPr>
        <p:spPr>
          <a:xfrm>
            <a:off x="698938" y="297314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/>
              <a:buNone/>
              <a:defRPr sz="7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Result</a:t>
            </a:r>
            <a:endParaRPr lang="en-US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9" name="Google Shape;818;p70"/>
          <p:cNvSpPr txBox="1">
            <a:spLocks/>
          </p:cNvSpPr>
          <p:nvPr/>
        </p:nvSpPr>
        <p:spPr>
          <a:xfrm>
            <a:off x="610929" y="2380356"/>
            <a:ext cx="3671809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/>
              <a:buNone/>
              <a:defRPr sz="7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ko-KR" sz="2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Base-line model</a:t>
            </a:r>
          </a:p>
          <a:p>
            <a:pPr algn="l"/>
            <a:r>
              <a:rPr lang="en-US" altLang="ko-KR" sz="1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전부 </a:t>
            </a:r>
            <a:r>
              <a:rPr lang="en-US" altLang="ko-KR" sz="1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26</a:t>
            </a:r>
            <a:r>
              <a:rPr lang="ko-KR" altLang="en-US" sz="1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으로 예측</a:t>
            </a:r>
            <a:r>
              <a:rPr lang="en-US" altLang="ko-KR" sz="18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pPr algn="l"/>
            <a:r>
              <a:rPr lang="en-US" altLang="ko-KR" sz="2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Accuracy : </a:t>
            </a:r>
            <a:r>
              <a:rPr lang="en-US" altLang="ko-KR" sz="2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0.4864</a:t>
            </a:r>
            <a:endParaRPr lang="en-US" altLang="ko-KR" sz="2800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4114799" y="2131629"/>
            <a:ext cx="21431" cy="1301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6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280449" y="562237"/>
            <a:ext cx="3034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Label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별 틀린 비율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Google Shape;261;p38"/>
          <p:cNvSpPr txBox="1">
            <a:spLocks/>
          </p:cNvSpPr>
          <p:nvPr/>
        </p:nvSpPr>
        <p:spPr>
          <a:xfrm>
            <a:off x="698938" y="297314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/>
              <a:buNone/>
              <a:defRPr sz="7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Result</a:t>
            </a:r>
            <a:endParaRPr lang="en-US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09" y="870014"/>
            <a:ext cx="7216765" cy="383870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53836" y="2243773"/>
            <a:ext cx="1163782" cy="2464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21944" y="707231"/>
            <a:ext cx="4007644" cy="4114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78854" y="337899"/>
            <a:ext cx="189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35</a:t>
            </a:r>
            <a:r>
              <a:rPr lang="ko-KR" altLang="en-US" sz="1800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가지</a:t>
            </a:r>
            <a:r>
              <a:rPr lang="en-US" altLang="ko-KR" sz="1800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800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평균 </a:t>
            </a:r>
            <a:r>
              <a:rPr lang="en-US" altLang="ko-KR" sz="1800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0.95)</a:t>
            </a:r>
            <a:endParaRPr lang="ko-KR" altLang="en-US" sz="1800" dirty="0">
              <a:solidFill>
                <a:srgbClr val="0070C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8980" y="1874441"/>
            <a:ext cx="188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10</a:t>
            </a:r>
            <a:r>
              <a:rPr lang="ko-KR" altLang="en-US" sz="18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가지</a:t>
            </a:r>
            <a:r>
              <a:rPr lang="en-US" altLang="ko-KR" sz="18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8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평균 </a:t>
            </a:r>
            <a:r>
              <a:rPr lang="en-US" altLang="ko-KR" sz="18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0.18)</a:t>
            </a:r>
            <a:endParaRPr lang="ko-KR" altLang="en-US" sz="1800" dirty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280449" y="562237"/>
            <a:ext cx="3034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Label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별 틀린 비율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Google Shape;261;p38"/>
          <p:cNvSpPr txBox="1">
            <a:spLocks/>
          </p:cNvSpPr>
          <p:nvPr/>
        </p:nvSpPr>
        <p:spPr>
          <a:xfrm>
            <a:off x="698938" y="297314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/>
              <a:buNone/>
              <a:defRPr sz="7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Result</a:t>
            </a:r>
            <a:endParaRPr lang="en-US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72" y="1016452"/>
            <a:ext cx="6642389" cy="34555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67454" y="3303646"/>
            <a:ext cx="2188910" cy="127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82738" y="1016452"/>
            <a:ext cx="3811131" cy="355834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21208" y="2934314"/>
            <a:ext cx="188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하나도 못 맞춘</a:t>
            </a:r>
            <a:r>
              <a:rPr lang="en-US" altLang="ko-KR" sz="1800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8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경우</a:t>
            </a:r>
            <a:endParaRPr lang="ko-KR" altLang="en-US" sz="1800" dirty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55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510780" y="562237"/>
            <a:ext cx="3034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Label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별 서로 혼동된 것들로 그룹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Google Shape;261;p38"/>
          <p:cNvSpPr txBox="1">
            <a:spLocks/>
          </p:cNvSpPr>
          <p:nvPr/>
        </p:nvSpPr>
        <p:spPr>
          <a:xfrm>
            <a:off x="698938" y="297314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/>
              <a:buNone/>
              <a:defRPr sz="7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Result</a:t>
            </a:r>
            <a:endParaRPr lang="en-US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85453" y="973835"/>
            <a:ext cx="4947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0 - Arm </a:t>
            </a:r>
            <a:r>
              <a:rPr lang="en-US" altLang="ko-KR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Band </a:t>
            </a:r>
            <a:r>
              <a:rPr lang="en-US" altLang="ko-KR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Adjustment  </a:t>
            </a:r>
          </a:p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26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Non-Exercise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5454" y="1574569"/>
            <a:ext cx="525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12 </a:t>
            </a:r>
            <a:r>
              <a:rPr lang="en-US" altLang="ko-KR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Dumbbell </a:t>
            </a:r>
            <a:r>
              <a:rPr lang="en-US" altLang="ko-KR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Row (knee on bench) (left arm) </a:t>
            </a:r>
            <a:endParaRPr lang="en-US" altLang="ko-KR" dirty="0" smtClean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52 - Triceps Kickback (knee on bench) (left arm)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5453" y="2175303"/>
            <a:ext cx="51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32 - Repetitive Stretching </a:t>
            </a:r>
            <a:endParaRPr lang="en-US" altLang="ko-KR" dirty="0" smtClean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49 - Static stretch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26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Non-Exercise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2773" y="3012961"/>
            <a:ext cx="5195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49 - Static </a:t>
            </a:r>
            <a:r>
              <a:rPr lang="en-US" altLang="ko-KR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stretch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26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Non-Exercise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32 - Repetitive Stretching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48 -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Static Stretch (at your own pace)</a:t>
            </a:r>
            <a:endParaRPr lang="en-US" altLang="ko-KR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60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Wall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Squat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9" name="Picture 2" descr="How To Do The Triceps Kick-Back | Exercise Guide | Co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942" y="2186464"/>
            <a:ext cx="3279775" cy="18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xercise of the Day - One-Arm Dumbbell Row — ralph.fitn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80" y="599322"/>
            <a:ext cx="3312501" cy="155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ekend Challenge: Wall Squats - Radiant Health Magaz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7" y="3221536"/>
            <a:ext cx="2796707" cy="14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ynamic Stretches animated ch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93" y="1204465"/>
            <a:ext cx="3632376" cy="18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94411" y="4281506"/>
            <a:ext cx="4947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48 </a:t>
            </a:r>
            <a:r>
              <a:rPr lang="en-US" altLang="ko-KR" dirty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Static Stretch (at your own pace)</a:t>
            </a:r>
            <a:endParaRPr lang="ko-KR" altLang="en-US" dirty="0">
              <a:solidFill>
                <a:srgbClr val="0070C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60 - Wall 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Squat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95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510780" y="562237"/>
            <a:ext cx="3034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Label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별 서로 혼동된 것들로 그룹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Google Shape;261;p38"/>
          <p:cNvSpPr txBox="1">
            <a:spLocks/>
          </p:cNvSpPr>
          <p:nvPr/>
        </p:nvSpPr>
        <p:spPr>
          <a:xfrm>
            <a:off x="698938" y="297314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/>
              <a:buNone/>
              <a:defRPr sz="7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Result</a:t>
            </a:r>
            <a:endParaRPr lang="en-US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5450" y="974933"/>
            <a:ext cx="4947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31 </a:t>
            </a:r>
            <a:r>
              <a:rPr lang="en-US" altLang="ko-KR" dirty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Pushups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30 - Pushup (knee or foot variation</a:t>
            </a: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5450" y="1697810"/>
            <a:ext cx="4947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24 </a:t>
            </a:r>
            <a:r>
              <a:rPr lang="en-US" altLang="ko-KR" dirty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Lunge (alternating both legs, weight optional)</a:t>
            </a:r>
            <a:endParaRPr lang="ko-KR" altLang="en-US" dirty="0">
              <a:solidFill>
                <a:srgbClr val="0070C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58 </a:t>
            </a:r>
            <a:r>
              <a:rPr lang="en-US" altLang="ko-KR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Walking lunge</a:t>
            </a:r>
            <a:endParaRPr lang="en-US" altLang="ko-KR" dirty="0" smtClean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60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Wall Squat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26 - Non-Exercise </a:t>
            </a:r>
            <a:endParaRPr lang="en-US" altLang="ko-KR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6" name="Picture 6" descr="The Real Reason You Should Stop Doing Knee Push U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5" y="1783235"/>
            <a:ext cx="2319621" cy="130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The complete guide to mastering the push up – Fit Pla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65" y="449033"/>
            <a:ext cx="2341676" cy="13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Weekend Challenge: Wall Squats - Radiant Health Magaz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433" y="3214995"/>
            <a:ext cx="2965907" cy="148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yoffielife.com/wp-content/uploads/2016/01/Walking-Lun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27" y="2786825"/>
            <a:ext cx="2146105" cy="178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23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510780" y="562237"/>
            <a:ext cx="3034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- Label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별 서로 혼동된 것들로 그룹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Google Shape;261;p38"/>
          <p:cNvSpPr txBox="1">
            <a:spLocks/>
          </p:cNvSpPr>
          <p:nvPr/>
        </p:nvSpPr>
        <p:spPr>
          <a:xfrm>
            <a:off x="698938" y="297314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/>
              <a:buNone/>
              <a:defRPr sz="7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Result</a:t>
            </a:r>
            <a:endParaRPr lang="en-US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1026" y="1031258"/>
            <a:ext cx="4947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52 </a:t>
            </a:r>
            <a:r>
              <a:rPr lang="en-US" altLang="ko-KR" dirty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Triceps Kickback (knee on bench) (left arm</a:t>
            </a:r>
            <a:r>
              <a:rPr lang="en-US" altLang="ko-KR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12 - Dumbbell Row (knee on bench) (left arm)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026" y="1715722"/>
            <a:ext cx="4947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11 - Dumbbell Row (knee on bench) (label spans both arms)</a:t>
            </a:r>
            <a:endParaRPr lang="en-US" altLang="ko-KR" dirty="0" smtClean="0">
              <a:solidFill>
                <a:srgbClr val="0070C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51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Triceps Kickback (knee on bench) (label spans both arms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23 - Lawnmower (right arm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026" y="3046517"/>
            <a:ext cx="4947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51 - Triceps Kickback (knee on bench) (label spans both arms)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53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Triceps Kickback (knee on bench) (right arm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12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- Dumbbell Row (knee on bench) (left arm)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1" name="Picture 2" descr="How To Do The Triceps Kick-Back | Exercise Guide | Co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661" y="297314"/>
            <a:ext cx="2966923" cy="167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xercise of the Day - One-Arm Dumbbell Row — ralph.fitn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58" y="2003722"/>
            <a:ext cx="2996527" cy="140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ircuit 3, Exercise 2: Lawn Mower | This Full-Body Circuit Workout Will  Help You Build Muscle and Boost Your Metabolism | POPSUGAR Fitness Photo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58" y="3160320"/>
            <a:ext cx="1906110" cy="19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90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61;p38"/>
          <p:cNvSpPr txBox="1">
            <a:spLocks/>
          </p:cNvSpPr>
          <p:nvPr/>
        </p:nvSpPr>
        <p:spPr>
          <a:xfrm>
            <a:off x="698938" y="297314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/>
              <a:buNone/>
              <a:defRPr sz="7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altLang="ko-KR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Result</a:t>
            </a:r>
            <a:endParaRPr lang="en-US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3144" y="583664"/>
            <a:ext cx="575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예측 중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‘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틀린 것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＇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에서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26 - Non-Exercise</a:t>
            </a: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의 비율이 가장 높다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14" y="950714"/>
            <a:ext cx="3739518" cy="3773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414" y="929287"/>
            <a:ext cx="3739518" cy="3773026"/>
          </a:xfrm>
          <a:prstGeom prst="rect">
            <a:avLst/>
          </a:prstGeom>
        </p:spPr>
      </p:pic>
      <p:sp>
        <p:nvSpPr>
          <p:cNvPr id="6" name="원형 5"/>
          <p:cNvSpPr/>
          <p:nvPr/>
        </p:nvSpPr>
        <p:spPr>
          <a:xfrm>
            <a:off x="3007519" y="1357314"/>
            <a:ext cx="2886075" cy="2893218"/>
          </a:xfrm>
          <a:prstGeom prst="pie">
            <a:avLst>
              <a:gd name="adj1" fmla="val 16261715"/>
              <a:gd name="adj2" fmla="val 2157679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2699" y="1888686"/>
            <a:ext cx="254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(Non-Exercise) Vs (Exercise)</a:t>
            </a:r>
          </a:p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로 먼저 구분하는 것이 </a:t>
            </a:r>
            <a:r>
              <a:rPr lang="ko-KR" altLang="en-US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필요해보인다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03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61;p38"/>
          <p:cNvSpPr txBox="1">
            <a:spLocks/>
          </p:cNvSpPr>
          <p:nvPr/>
        </p:nvSpPr>
        <p:spPr>
          <a:xfrm>
            <a:off x="698938" y="297314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Vidaloka"/>
              <a:buNone/>
              <a:defRPr sz="7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ko-KR" altLang="en-US" sz="36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정리</a:t>
            </a:r>
            <a:endParaRPr lang="en-US" sz="36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1063545"/>
            <a:ext cx="8451056" cy="644236"/>
            <a:chOff x="0" y="1486110"/>
            <a:chExt cx="8451056" cy="644236"/>
          </a:xfrm>
        </p:grpSpPr>
        <p:sp>
          <p:nvSpPr>
            <p:cNvPr id="14" name="직사각형 13"/>
            <p:cNvSpPr/>
            <p:nvPr/>
          </p:nvSpPr>
          <p:spPr>
            <a:xfrm>
              <a:off x="0" y="1486110"/>
              <a:ext cx="8451056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70" y="1570251"/>
              <a:ext cx="822678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1</a:t>
              </a:r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Base-line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에 비해서는 훨씬 좋은 성능을 보여주었다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</a:t>
              </a:r>
              <a:r>
                <a:rPr lang="en-US" altLang="ko-KR" sz="1800" dirty="0" err="1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acc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= 0.8832)</a:t>
              </a:r>
              <a:endParaRPr lang="ko-KR" altLang="en-US" sz="1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3224" y="1951751"/>
            <a:ext cx="8430775" cy="644236"/>
            <a:chOff x="713224" y="2374316"/>
            <a:chExt cx="8430775" cy="644236"/>
          </a:xfrm>
        </p:grpSpPr>
        <p:sp>
          <p:nvSpPr>
            <p:cNvPr id="20" name="직사각형 19"/>
            <p:cNvSpPr/>
            <p:nvPr/>
          </p:nvSpPr>
          <p:spPr>
            <a:xfrm>
              <a:off x="713224" y="2374316"/>
              <a:ext cx="8430775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4344" y="2458456"/>
              <a:ext cx="811075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 </a:t>
              </a:r>
              <a:r>
                <a:rPr lang="ko-KR" altLang="en-US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상위 </a:t>
              </a:r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35</a:t>
              </a:r>
              <a:r>
                <a:rPr lang="ko-KR" altLang="en-US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가지</a:t>
              </a:r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</a:t>
              </a:r>
              <a:r>
                <a:rPr lang="ko-KR" altLang="en-US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총 </a:t>
              </a:r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61</a:t>
              </a:r>
              <a:r>
                <a:rPr lang="ko-KR" altLang="en-US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가지</a:t>
              </a:r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)</a:t>
              </a:r>
              <a:r>
                <a:rPr lang="ko-KR" altLang="en-US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에서는 높은 정확도를 보여주었다</a:t>
              </a:r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(0.95)</a:t>
              </a:r>
              <a:endParaRPr lang="ko-KR" altLang="en-US" sz="24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0" y="2785597"/>
            <a:ext cx="8451056" cy="738664"/>
            <a:chOff x="0" y="3208162"/>
            <a:chExt cx="8451056" cy="738664"/>
          </a:xfrm>
        </p:grpSpPr>
        <p:sp>
          <p:nvSpPr>
            <p:cNvPr id="23" name="직사각형 22"/>
            <p:cNvSpPr/>
            <p:nvPr/>
          </p:nvSpPr>
          <p:spPr>
            <a:xfrm>
              <a:off x="0" y="3262522"/>
              <a:ext cx="8451056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870" y="3208162"/>
              <a:ext cx="8226785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3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하</a:t>
              </a:r>
              <a:r>
                <a:rPr lang="ko-KR" altLang="en-US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위 </a:t>
              </a:r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10</a:t>
              </a:r>
              <a:r>
                <a:rPr lang="ko-KR" altLang="en-US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가지에서는 낮은 </a:t>
              </a:r>
              <a:r>
                <a:rPr lang="ko-KR" altLang="en-US" sz="24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정확도를 보여주었다</a:t>
              </a:r>
              <a:r>
                <a:rPr lang="en-US" altLang="ko-KR" sz="24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</a:t>
              </a:r>
              <a:r>
                <a:rPr lang="en-US" altLang="ko-KR" sz="18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0.18)</a:t>
              </a:r>
              <a:endParaRPr lang="en-US" altLang="ko-KR" sz="2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하지만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, 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이 경우에도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가설로는 </a:t>
              </a:r>
              <a:r>
                <a:rPr lang="ko-KR" altLang="en-US" sz="18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혼동될 수 있을만한 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유사성이 정답과 오답 사이에 </a:t>
              </a:r>
              <a:r>
                <a:rPr lang="ko-KR" altLang="en-US" sz="18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있었다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.)</a:t>
              </a:r>
              <a:endParaRPr lang="ko-KR" altLang="en-US" sz="1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3224" y="3692745"/>
            <a:ext cx="8430776" cy="738664"/>
            <a:chOff x="713224" y="4115310"/>
            <a:chExt cx="8430776" cy="738664"/>
          </a:xfrm>
        </p:grpSpPr>
        <p:sp>
          <p:nvSpPr>
            <p:cNvPr id="27" name="직사각형 26"/>
            <p:cNvSpPr/>
            <p:nvPr/>
          </p:nvSpPr>
          <p:spPr>
            <a:xfrm>
              <a:off x="713224" y="4169670"/>
              <a:ext cx="8430776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4344" y="4115310"/>
              <a:ext cx="8110756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</a:t>
              </a:r>
              <a:r>
                <a:rPr lang="en-US" altLang="ko-KR" sz="24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 Future work </a:t>
              </a:r>
            </a:p>
            <a:p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- 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가설을 보완하여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, Non-exercise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와 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exercise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를 구분하는 성능을 높여보자</a:t>
              </a:r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</a:t>
              </a:r>
              <a:endParaRPr lang="ko-KR" altLang="en-US" sz="1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36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co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20" y="1925197"/>
            <a:ext cx="4143507" cy="20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75324" b="50206"/>
          <a:stretch/>
        </p:blipFill>
        <p:spPr>
          <a:xfrm>
            <a:off x="796635" y="1204762"/>
            <a:ext cx="3075711" cy="174560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75324" t="51356" b="-827"/>
          <a:stretch/>
        </p:blipFill>
        <p:spPr>
          <a:xfrm>
            <a:off x="796634" y="3018993"/>
            <a:ext cx="3075711" cy="1734260"/>
          </a:xfrm>
          <a:prstGeom prst="rect">
            <a:avLst/>
          </a:prstGeom>
        </p:spPr>
      </p:pic>
      <p:sp>
        <p:nvSpPr>
          <p:cNvPr id="42" name="Google Shape;261;p38"/>
          <p:cNvSpPr txBox="1">
            <a:spLocks noGrp="1"/>
          </p:cNvSpPr>
          <p:nvPr>
            <p:ph type="title"/>
          </p:nvPr>
        </p:nvSpPr>
        <p:spPr>
          <a:xfrm>
            <a:off x="720152" y="311366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어떤 문제인가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s.cdc.gov/niosh-science-blog/files/2020/10/sens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79" y="1164544"/>
            <a:ext cx="4614504" cy="34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08708" y="1066800"/>
            <a:ext cx="4883728" cy="3592172"/>
            <a:chOff x="408708" y="1066800"/>
            <a:chExt cx="4883728" cy="3592172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408709" y="1066800"/>
              <a:ext cx="4883727" cy="3581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408708" y="1077572"/>
              <a:ext cx="4883727" cy="3581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0089" r="25323" b="-827"/>
          <a:stretch/>
        </p:blipFill>
        <p:spPr>
          <a:xfrm>
            <a:off x="5691024" y="1017725"/>
            <a:ext cx="3243257" cy="374046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546273" y="2161309"/>
            <a:ext cx="304800" cy="251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261;p38"/>
          <p:cNvSpPr txBox="1">
            <a:spLocks noGrp="1"/>
          </p:cNvSpPr>
          <p:nvPr>
            <p:ph type="title"/>
          </p:nvPr>
        </p:nvSpPr>
        <p:spPr>
          <a:xfrm>
            <a:off x="720152" y="311366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어떤 문제인가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0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화살표 1"/>
          <p:cNvSpPr/>
          <p:nvPr/>
        </p:nvSpPr>
        <p:spPr>
          <a:xfrm>
            <a:off x="918903" y="2824169"/>
            <a:ext cx="607219" cy="27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261;p38"/>
          <p:cNvSpPr txBox="1">
            <a:spLocks noGrp="1"/>
          </p:cNvSpPr>
          <p:nvPr>
            <p:ph type="title"/>
          </p:nvPr>
        </p:nvSpPr>
        <p:spPr>
          <a:xfrm>
            <a:off x="1526122" y="2627116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왜 이걸 골랐는가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028" name="Picture 4" descr="전뇌코일 hashtag on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818" y="731375"/>
            <a:ext cx="2763693" cy="392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t game vr Cheaper Than Retail Price&amp;gt; Buy Clothing, Accessories and  lifestyle products for women &amp;amp; men -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27" y="1902111"/>
            <a:ext cx="4831743" cy="25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1;p38"/>
          <p:cNvSpPr txBox="1">
            <a:spLocks noGrp="1"/>
          </p:cNvSpPr>
          <p:nvPr>
            <p:ph type="title"/>
          </p:nvPr>
        </p:nvSpPr>
        <p:spPr>
          <a:xfrm>
            <a:off x="720152" y="311366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어떤 문제인가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33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20152" y="311366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어떤 문제인가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5" y="1274617"/>
            <a:ext cx="4985307" cy="2867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093" y="1274617"/>
            <a:ext cx="3048389" cy="28678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13162" y="1323107"/>
            <a:ext cx="1731819" cy="2647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7327" y="1330035"/>
            <a:ext cx="1960905" cy="26472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383" y="1274617"/>
            <a:ext cx="321872" cy="258888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86927" y="1066214"/>
            <a:ext cx="755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가속도</a:t>
            </a:r>
            <a:endParaRPr lang="ko-KR" altLang="en-US" dirty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6724" y="1066214"/>
            <a:ext cx="94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0070C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각가속도</a:t>
            </a:r>
            <a:endParaRPr lang="ko-KR" altLang="en-US" dirty="0">
              <a:solidFill>
                <a:srgbClr val="0070C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5786" y="967742"/>
            <a:ext cx="134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030A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라벨 </a:t>
            </a:r>
            <a:r>
              <a:rPr lang="en-US" altLang="ko-KR" dirty="0" smtClean="0">
                <a:solidFill>
                  <a:srgbClr val="7030A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61</a:t>
            </a:r>
            <a:r>
              <a:rPr lang="ko-KR" altLang="en-US" dirty="0" smtClean="0">
                <a:solidFill>
                  <a:srgbClr val="7030A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가지</a:t>
            </a:r>
            <a:endParaRPr lang="ko-KR" altLang="en-US" dirty="0">
              <a:solidFill>
                <a:srgbClr val="7030A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1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5" grpId="0"/>
      <p:bldP spid="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306099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가설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1486110"/>
            <a:ext cx="8451056" cy="644236"/>
            <a:chOff x="0" y="1486110"/>
            <a:chExt cx="8451056" cy="644236"/>
          </a:xfrm>
        </p:grpSpPr>
        <p:sp>
          <p:nvSpPr>
            <p:cNvPr id="7" name="직사각형 6"/>
            <p:cNvSpPr/>
            <p:nvPr/>
          </p:nvSpPr>
          <p:spPr>
            <a:xfrm>
              <a:off x="0" y="1486110"/>
              <a:ext cx="8451056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70" y="1539473"/>
              <a:ext cx="82267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1.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가속 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/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회전의 방향 변화 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</a:t>
              </a:r>
              <a:r>
                <a:rPr lang="en-US" altLang="ko-KR" sz="2000" dirty="0" err="1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x,y,z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벡터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)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13224" y="2374316"/>
            <a:ext cx="8430775" cy="644236"/>
            <a:chOff x="713224" y="2374316"/>
            <a:chExt cx="8430775" cy="644236"/>
          </a:xfrm>
        </p:grpSpPr>
        <p:sp>
          <p:nvSpPr>
            <p:cNvPr id="13" name="직사각형 12"/>
            <p:cNvSpPr/>
            <p:nvPr/>
          </p:nvSpPr>
          <p:spPr>
            <a:xfrm>
              <a:off x="713224" y="2374316"/>
              <a:ext cx="8430775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4344" y="2427679"/>
              <a:ext cx="811075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2.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가속 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/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회전의 크기 변화 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</a:t>
              </a:r>
              <a:r>
                <a:rPr lang="en-US" altLang="ko-KR" sz="2000" dirty="0" err="1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x,y,z</a:t>
              </a:r>
              <a:r>
                <a:rPr lang="ko-KR" altLang="en-US" sz="20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벡터의 합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)</a:t>
              </a:r>
              <a:endParaRPr lang="ko-KR" altLang="en-US" sz="2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0" y="3262522"/>
            <a:ext cx="8451056" cy="644236"/>
            <a:chOff x="0" y="3262522"/>
            <a:chExt cx="8451056" cy="644236"/>
          </a:xfrm>
        </p:grpSpPr>
        <p:sp>
          <p:nvSpPr>
            <p:cNvPr id="15" name="직사각형 14"/>
            <p:cNvSpPr/>
            <p:nvPr/>
          </p:nvSpPr>
          <p:spPr>
            <a:xfrm>
              <a:off x="0" y="3262522"/>
              <a:ext cx="8451056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70" y="3315885"/>
              <a:ext cx="82267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3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가속 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/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회전의 진동수 구성 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(Fourier transform)</a:t>
              </a:r>
              <a:endParaRPr lang="ko-KR" altLang="en-US" sz="2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13224" y="4169670"/>
            <a:ext cx="8430776" cy="644236"/>
            <a:chOff x="713224" y="4169670"/>
            <a:chExt cx="8430776" cy="644236"/>
          </a:xfrm>
        </p:grpSpPr>
        <p:sp>
          <p:nvSpPr>
            <p:cNvPr id="17" name="직사각형 16"/>
            <p:cNvSpPr/>
            <p:nvPr/>
          </p:nvSpPr>
          <p:spPr>
            <a:xfrm>
              <a:off x="713224" y="4169670"/>
              <a:ext cx="8430776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4344" y="4223033"/>
              <a:ext cx="81107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가속 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/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회전의 비선형 결합 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(3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차원 부피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,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둘의 벡터 차이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)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728788" y="550069"/>
            <a:ext cx="672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몇가지 큰 분류 패턴을 찾아 합치면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61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가지로 상세한 분류를 하는 것도 가능할 것이다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. (2</a:t>
            </a:r>
            <a:r>
              <a:rPr lang="en-US" altLang="ko-KR" sz="2400" baseline="300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6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= 64)</a:t>
            </a:r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5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284688"/>
            <a:ext cx="45237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Feature Engineering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1486110"/>
            <a:ext cx="8451056" cy="644236"/>
            <a:chOff x="0" y="1486110"/>
            <a:chExt cx="8451056" cy="644236"/>
          </a:xfrm>
        </p:grpSpPr>
        <p:sp>
          <p:nvSpPr>
            <p:cNvPr id="7" name="직사각형 6"/>
            <p:cNvSpPr/>
            <p:nvPr/>
          </p:nvSpPr>
          <p:spPr>
            <a:xfrm>
              <a:off x="0" y="1486110"/>
              <a:ext cx="8451056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70" y="1539473"/>
              <a:ext cx="82267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1.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가속 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/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회전의 방향 변화 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</a:t>
              </a:r>
              <a:r>
                <a:rPr lang="en-US" altLang="ko-KR" sz="2000" dirty="0" err="1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x,y,z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벡터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)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13224" y="2374316"/>
            <a:ext cx="8430775" cy="644236"/>
            <a:chOff x="713224" y="2374316"/>
            <a:chExt cx="8430775" cy="644236"/>
          </a:xfrm>
        </p:grpSpPr>
        <p:sp>
          <p:nvSpPr>
            <p:cNvPr id="13" name="직사각형 12"/>
            <p:cNvSpPr/>
            <p:nvPr/>
          </p:nvSpPr>
          <p:spPr>
            <a:xfrm>
              <a:off x="713224" y="2374316"/>
              <a:ext cx="8430775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4344" y="2427679"/>
              <a:ext cx="811075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2.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가속 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/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회전의 크기 변화 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</a:t>
              </a:r>
              <a:r>
                <a:rPr lang="en-US" altLang="ko-KR" sz="2000" dirty="0" err="1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x,y,z</a:t>
              </a:r>
              <a:r>
                <a:rPr lang="ko-KR" altLang="en-US" sz="20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벡터의 합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)</a:t>
              </a:r>
              <a:endParaRPr lang="ko-KR" altLang="en-US" sz="2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0" y="3262522"/>
            <a:ext cx="8451056" cy="644236"/>
            <a:chOff x="0" y="3262522"/>
            <a:chExt cx="8451056" cy="644236"/>
          </a:xfrm>
        </p:grpSpPr>
        <p:sp>
          <p:nvSpPr>
            <p:cNvPr id="15" name="직사각형 14"/>
            <p:cNvSpPr/>
            <p:nvPr/>
          </p:nvSpPr>
          <p:spPr>
            <a:xfrm>
              <a:off x="0" y="3262522"/>
              <a:ext cx="8451056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70" y="3315885"/>
              <a:ext cx="82267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3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가속 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/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회전의 진동수 구성 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(Fourier transform)</a:t>
              </a:r>
              <a:endParaRPr lang="ko-KR" altLang="en-US" sz="2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13224" y="4169670"/>
            <a:ext cx="8430776" cy="644236"/>
            <a:chOff x="713224" y="4169670"/>
            <a:chExt cx="8430776" cy="644236"/>
          </a:xfrm>
        </p:grpSpPr>
        <p:sp>
          <p:nvSpPr>
            <p:cNvPr id="17" name="직사각형 16"/>
            <p:cNvSpPr/>
            <p:nvPr/>
          </p:nvSpPr>
          <p:spPr>
            <a:xfrm>
              <a:off x="713224" y="4169670"/>
              <a:ext cx="8430776" cy="644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4344" y="4223033"/>
              <a:ext cx="81107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.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가속 </a:t>
              </a:r>
              <a:r>
                <a:rPr lang="en-US" altLang="ko-KR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/ </a:t>
              </a:r>
              <a:r>
                <a:rPr lang="ko-KR" altLang="en-US" sz="2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회전의 비선형 결합 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(3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차원 부피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,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둘의 벡터 차이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)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0" y="1484233"/>
            <a:ext cx="8451056" cy="644236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2870" y="1537596"/>
            <a:ext cx="822678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가속 </a:t>
            </a:r>
            <a:r>
              <a:rPr lang="en-US" altLang="ko-KR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회전의 방향 변화 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en-US" altLang="ko-KR" sz="2000" dirty="0" err="1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x,y,z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벡터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sz="20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95" y="702466"/>
            <a:ext cx="2788604" cy="16041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671073" y="713308"/>
            <a:ext cx="1001315" cy="1451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750778" y="702466"/>
            <a:ext cx="1050321" cy="14623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13225" y="2378710"/>
            <a:ext cx="8430775" cy="644236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24345" y="2432073"/>
            <a:ext cx="81107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가속 </a:t>
            </a:r>
            <a:r>
              <a:rPr lang="en-US" altLang="ko-KR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회전의 크기 변화 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en-US" altLang="ko-KR" sz="2000" dirty="0" err="1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x,y,z</a:t>
            </a:r>
            <a:r>
              <a: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벡터의 합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sz="28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5F2EE">
                <a:tint val="45000"/>
                <a:satMod val="400000"/>
              </a:srgbClr>
            </a:duotone>
          </a:blip>
          <a:srcRect t="1" b="11486"/>
          <a:stretch/>
        </p:blipFill>
        <p:spPr>
          <a:xfrm>
            <a:off x="6602258" y="2485637"/>
            <a:ext cx="2443961" cy="458708"/>
          </a:xfrm>
          <a:prstGeom prst="rect">
            <a:avLst/>
          </a:prstGeom>
        </p:spPr>
      </p:pic>
      <p:pic>
        <p:nvPicPr>
          <p:cNvPr id="34" name="Picture 2" descr="FFT Time Frequency Vi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1" y="983918"/>
            <a:ext cx="3139440" cy="21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0" y="3259620"/>
            <a:ext cx="8451056" cy="644236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2870" y="3312983"/>
            <a:ext cx="822678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en-US" altLang="ko-KR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가속 </a:t>
            </a:r>
            <a:r>
              <a:rPr lang="en-US" altLang="ko-KR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회전의 진동수 구성 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(Fourier transform)</a:t>
            </a:r>
            <a:endParaRPr lang="ko-KR" altLang="en-US" sz="28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5" name="직선 화살표 연결선 4"/>
          <p:cNvCxnSpPr>
            <a:stCxn id="24" idx="2"/>
          </p:cNvCxnSpPr>
          <p:nvPr/>
        </p:nvCxnSpPr>
        <p:spPr>
          <a:xfrm>
            <a:off x="7171731" y="2164767"/>
            <a:ext cx="235066" cy="320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9" idx="2"/>
          </p:cNvCxnSpPr>
          <p:nvPr/>
        </p:nvCxnSpPr>
        <p:spPr>
          <a:xfrm flipH="1">
            <a:off x="8083389" y="2164767"/>
            <a:ext cx="192550" cy="3099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602" y="2947091"/>
            <a:ext cx="1788618" cy="98172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509" y="3294041"/>
            <a:ext cx="2435692" cy="97065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5904" y="2830248"/>
            <a:ext cx="2153204" cy="147609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715600" y="4172046"/>
            <a:ext cx="8430776" cy="644236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26720" y="4225409"/>
            <a:ext cx="81107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</a:t>
            </a:r>
            <a:r>
              <a:rPr lang="en-US" altLang="ko-KR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가속 </a:t>
            </a:r>
            <a:r>
              <a:rPr lang="en-US" altLang="ko-KR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sz="2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회전의 비선형 결합 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(3</a:t>
            </a:r>
            <a:r>
              <a:rPr lang="ko-KR" altLang="en-US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차원 부피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둘의 벡터 차이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sz="20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29" grpId="0" animBg="1"/>
      <p:bldP spid="32" grpId="0" animBg="1"/>
      <p:bldP spid="36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5" y="301581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M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odeling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0150" y="1271587"/>
            <a:ext cx="664369" cy="369332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CNN</a:t>
            </a:r>
            <a:endParaRPr lang="ko-KR" altLang="en-US" sz="18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00149" y="1798081"/>
            <a:ext cx="664369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RNN</a:t>
            </a:r>
            <a:endParaRPr lang="ko-KR" altLang="en-US" sz="18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8" name="직선 연결선 7"/>
          <p:cNvCxnSpPr>
            <a:stCxn id="2" idx="2"/>
            <a:endCxn id="35" idx="0"/>
          </p:cNvCxnSpPr>
          <p:nvPr/>
        </p:nvCxnSpPr>
        <p:spPr>
          <a:xfrm flipH="1">
            <a:off x="1532334" y="1640919"/>
            <a:ext cx="1" cy="1571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5329311" y="1301660"/>
            <a:ext cx="1263961" cy="27633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200150" y="2324575"/>
            <a:ext cx="664369" cy="369332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CNN</a:t>
            </a:r>
            <a:endParaRPr lang="ko-KR" altLang="en-US" sz="18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00149" y="2851069"/>
            <a:ext cx="664369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RNN</a:t>
            </a:r>
            <a:endParaRPr lang="ko-KR" altLang="en-US" sz="18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73" name="직선 연결선 72"/>
          <p:cNvCxnSpPr>
            <a:stCxn id="71" idx="2"/>
            <a:endCxn id="72" idx="0"/>
          </p:cNvCxnSpPr>
          <p:nvPr/>
        </p:nvCxnSpPr>
        <p:spPr>
          <a:xfrm flipH="1">
            <a:off x="1532334" y="2693907"/>
            <a:ext cx="1" cy="1571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1532333" y="2151566"/>
            <a:ext cx="1" cy="1571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94507" y="3377563"/>
            <a:ext cx="664369" cy="369332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CNN</a:t>
            </a:r>
            <a:endParaRPr lang="ko-KR" altLang="en-US" sz="18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94506" y="3904057"/>
            <a:ext cx="664369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RNN</a:t>
            </a:r>
            <a:endParaRPr lang="ko-KR" altLang="en-US" sz="18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77" name="직선 연결선 76"/>
          <p:cNvCxnSpPr>
            <a:stCxn id="75" idx="2"/>
            <a:endCxn id="76" idx="0"/>
          </p:cNvCxnSpPr>
          <p:nvPr/>
        </p:nvCxnSpPr>
        <p:spPr>
          <a:xfrm flipH="1">
            <a:off x="1526691" y="3746895"/>
            <a:ext cx="1" cy="1571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1526690" y="3204554"/>
            <a:ext cx="1" cy="1571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89485" y="1301660"/>
            <a:ext cx="54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형태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89483" y="1828858"/>
            <a:ext cx="547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순서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31238" y="1140737"/>
            <a:ext cx="970744" cy="326500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>
            <a:off x="2165392" y="2479925"/>
            <a:ext cx="477981" cy="292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2831443" y="2441541"/>
            <a:ext cx="1075539" cy="40011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A block</a:t>
            </a:r>
            <a:endParaRPr lang="ko-KR" altLang="en-US" sz="20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426750" y="1440914"/>
            <a:ext cx="1061940" cy="2475308"/>
            <a:chOff x="5496023" y="1271587"/>
            <a:chExt cx="1061940" cy="2475308"/>
          </a:xfrm>
        </p:grpSpPr>
        <p:sp>
          <p:nvSpPr>
            <p:cNvPr id="41" name="TextBox 40"/>
            <p:cNvSpPr txBox="1"/>
            <p:nvPr/>
          </p:nvSpPr>
          <p:spPr>
            <a:xfrm>
              <a:off x="5686425" y="1271587"/>
              <a:ext cx="664369" cy="369332"/>
            </a:xfrm>
            <a:prstGeom prst="rect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CNN</a:t>
              </a:r>
              <a:endParaRPr lang="ko-KR" altLang="en-US" sz="1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42" name="직선 연결선 41"/>
            <p:cNvCxnSpPr>
              <a:stCxn id="41" idx="2"/>
            </p:cNvCxnSpPr>
            <p:nvPr/>
          </p:nvCxnSpPr>
          <p:spPr>
            <a:xfrm flipH="1">
              <a:off x="6018609" y="1640919"/>
              <a:ext cx="1" cy="15716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6016278" y="2167413"/>
              <a:ext cx="1" cy="15716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684093" y="2324575"/>
              <a:ext cx="664369" cy="369332"/>
            </a:xfrm>
            <a:prstGeom prst="rect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CNN</a:t>
              </a:r>
              <a:endParaRPr lang="ko-KR" altLang="en-US" sz="1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H="1">
              <a:off x="6016278" y="2693907"/>
              <a:ext cx="1" cy="15716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684093" y="2851069"/>
              <a:ext cx="664369" cy="369332"/>
            </a:xfrm>
            <a:prstGeom prst="rect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CNN</a:t>
              </a:r>
              <a:endParaRPr lang="ko-KR" altLang="en-US" sz="1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>
              <a:off x="6016278" y="3220401"/>
              <a:ext cx="1" cy="15716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684093" y="3377563"/>
              <a:ext cx="664369" cy="369332"/>
            </a:xfrm>
            <a:prstGeom prst="rect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CNN</a:t>
              </a:r>
              <a:endParaRPr lang="ko-KR" altLang="en-US" sz="1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31" name="직선 연결선 30"/>
            <p:cNvCxnSpPr>
              <a:stCxn id="41" idx="3"/>
            </p:cNvCxnSpPr>
            <p:nvPr/>
          </p:nvCxnSpPr>
          <p:spPr>
            <a:xfrm>
              <a:off x="6350794" y="1456253"/>
              <a:ext cx="2000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6514204" y="1447193"/>
              <a:ext cx="2010" cy="7988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023421" y="2245994"/>
              <a:ext cx="53454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5518353" y="1982747"/>
              <a:ext cx="2000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5532128" y="1945111"/>
              <a:ext cx="2010" cy="7988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5496023" y="2772488"/>
              <a:ext cx="53454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6349295" y="2523053"/>
              <a:ext cx="2000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512705" y="2513993"/>
              <a:ext cx="2010" cy="7988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6021922" y="3312794"/>
              <a:ext cx="53454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686424" y="1798081"/>
              <a:ext cx="664369" cy="369332"/>
            </a:xfrm>
            <a:prstGeom prst="rect">
              <a:avLst/>
            </a:prstGeom>
            <a:solidFill>
              <a:srgbClr val="009900"/>
            </a:solidFill>
            <a:ln>
              <a:solidFill>
                <a:srgbClr val="0099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CNN</a:t>
              </a:r>
              <a:endParaRPr lang="ko-KR" altLang="en-US" sz="18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sp>
        <p:nvSpPr>
          <p:cNvPr id="86" name="오른쪽 화살표 85"/>
          <p:cNvSpPr/>
          <p:nvPr/>
        </p:nvSpPr>
        <p:spPr>
          <a:xfrm>
            <a:off x="6994730" y="2473757"/>
            <a:ext cx="477981" cy="292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7681562" y="2290005"/>
            <a:ext cx="1075539" cy="70788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Resnet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block</a:t>
            </a:r>
            <a:endParaRPr lang="ko-KR" altLang="en-US" sz="20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09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63" grpId="0" animBg="1"/>
      <p:bldP spid="71" grpId="0" animBg="1"/>
      <p:bldP spid="72" grpId="0" animBg="1"/>
      <p:bldP spid="75" grpId="0" animBg="1"/>
      <p:bldP spid="76" grpId="0" animBg="1"/>
      <p:bldP spid="70" grpId="0"/>
      <p:bldP spid="80" grpId="0"/>
      <p:bldP spid="81" grpId="0" animBg="1"/>
      <p:bldP spid="79" grpId="0" animBg="1"/>
      <p:bldP spid="84" grpId="0" animBg="1"/>
      <p:bldP spid="86" grpId="0" animBg="1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044744" y="3488426"/>
            <a:ext cx="1075539" cy="70788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Resnet</a:t>
            </a:r>
            <a:r>
              <a:rPr lang="en-US" altLang="ko-KR" sz="2000" dirty="0" smtClean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block</a:t>
            </a:r>
            <a:endParaRPr lang="ko-KR" altLang="en-US" sz="2000" dirty="0">
              <a:solidFill>
                <a:schemeClr val="tx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490712" y="2593738"/>
            <a:ext cx="6190851" cy="894688"/>
            <a:chOff x="1490712" y="2593738"/>
            <a:chExt cx="6190851" cy="894688"/>
          </a:xfrm>
        </p:grpSpPr>
        <p:cxnSp>
          <p:nvCxnSpPr>
            <p:cNvPr id="4" name="꺾인 연결선 3"/>
            <p:cNvCxnSpPr>
              <a:stCxn id="84" idx="2"/>
              <a:endCxn id="87" idx="0"/>
            </p:cNvCxnSpPr>
            <p:nvPr/>
          </p:nvCxnSpPr>
          <p:spPr>
            <a:xfrm rot="16200000" flipH="1">
              <a:off x="2591999" y="1497911"/>
              <a:ext cx="889228" cy="309180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꺾인 연결선 5"/>
            <p:cNvCxnSpPr>
              <a:stCxn id="44" idx="2"/>
              <a:endCxn id="87" idx="0"/>
            </p:cNvCxnSpPr>
            <p:nvPr/>
          </p:nvCxnSpPr>
          <p:spPr>
            <a:xfrm rot="16200000" flipH="1">
              <a:off x="3211084" y="2116996"/>
              <a:ext cx="889228" cy="185363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45" idx="2"/>
              <a:endCxn id="87" idx="0"/>
            </p:cNvCxnSpPr>
            <p:nvPr/>
          </p:nvCxnSpPr>
          <p:spPr>
            <a:xfrm rot="16200000" flipH="1">
              <a:off x="3830169" y="2736081"/>
              <a:ext cx="889228" cy="61546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>
              <a:stCxn id="52" idx="2"/>
              <a:endCxn id="87" idx="0"/>
            </p:cNvCxnSpPr>
            <p:nvPr/>
          </p:nvCxnSpPr>
          <p:spPr>
            <a:xfrm rot="5400000">
              <a:off x="4449254" y="2732458"/>
              <a:ext cx="889228" cy="622708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>
              <a:stCxn id="53" idx="2"/>
              <a:endCxn id="87" idx="0"/>
            </p:cNvCxnSpPr>
            <p:nvPr/>
          </p:nvCxnSpPr>
          <p:spPr>
            <a:xfrm rot="5400000">
              <a:off x="5068339" y="2113373"/>
              <a:ext cx="889228" cy="1860878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55" idx="2"/>
              <a:endCxn id="87" idx="0"/>
            </p:cNvCxnSpPr>
            <p:nvPr/>
          </p:nvCxnSpPr>
          <p:spPr>
            <a:xfrm rot="5400000">
              <a:off x="5684695" y="1491558"/>
              <a:ext cx="894687" cy="3099048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4156364" y="2930239"/>
              <a:ext cx="838201" cy="2387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concat</a:t>
              </a:r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044744" y="4196312"/>
            <a:ext cx="1075539" cy="555800"/>
            <a:chOff x="4044744" y="4196312"/>
            <a:chExt cx="1075539" cy="555800"/>
          </a:xfrm>
        </p:grpSpPr>
        <p:sp>
          <p:nvSpPr>
            <p:cNvPr id="82" name="직사각형 81"/>
            <p:cNvSpPr/>
            <p:nvPr/>
          </p:nvSpPr>
          <p:spPr>
            <a:xfrm>
              <a:off x="4044744" y="4515713"/>
              <a:ext cx="1075539" cy="236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output</a:t>
              </a:r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30" name="직선 화살표 연결선 29"/>
            <p:cNvCxnSpPr>
              <a:stCxn id="87" idx="2"/>
              <a:endCxn id="82" idx="0"/>
            </p:cNvCxnSpPr>
            <p:nvPr/>
          </p:nvCxnSpPr>
          <p:spPr>
            <a:xfrm>
              <a:off x="4582514" y="4196312"/>
              <a:ext cx="0" cy="3194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952942" y="1132835"/>
            <a:ext cx="1075539" cy="1466363"/>
            <a:chOff x="952942" y="1132835"/>
            <a:chExt cx="1075539" cy="1466363"/>
          </a:xfrm>
        </p:grpSpPr>
        <p:sp>
          <p:nvSpPr>
            <p:cNvPr id="84" name="TextBox 83"/>
            <p:cNvSpPr txBox="1"/>
            <p:nvPr/>
          </p:nvSpPr>
          <p:spPr>
            <a:xfrm>
              <a:off x="952942" y="2199088"/>
              <a:ext cx="1075539" cy="40011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 block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1490712" y="1874228"/>
              <a:ext cx="0" cy="3194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52942" y="1132835"/>
              <a:ext cx="107553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acc_xyz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</a:t>
              </a:r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cc_mag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acc_vol</a:t>
              </a:r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160062" y="1169362"/>
            <a:ext cx="1106589" cy="1429836"/>
            <a:chOff x="2160062" y="1169362"/>
            <a:chExt cx="1106589" cy="1429836"/>
          </a:xfrm>
        </p:grpSpPr>
        <p:sp>
          <p:nvSpPr>
            <p:cNvPr id="44" name="TextBox 43"/>
            <p:cNvSpPr txBox="1"/>
            <p:nvPr/>
          </p:nvSpPr>
          <p:spPr>
            <a:xfrm>
              <a:off x="2191112" y="2199088"/>
              <a:ext cx="1075539" cy="40011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 block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88" name="직선 화살표 연결선 87"/>
            <p:cNvCxnSpPr/>
            <p:nvPr/>
          </p:nvCxnSpPr>
          <p:spPr>
            <a:xfrm>
              <a:off x="2697832" y="1874228"/>
              <a:ext cx="0" cy="3194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2160062" y="1169362"/>
              <a:ext cx="107553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gy_xyz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gy_mag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gy_vol</a:t>
              </a:r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388734" y="922169"/>
            <a:ext cx="1146431" cy="1677029"/>
            <a:chOff x="3388734" y="922169"/>
            <a:chExt cx="1146431" cy="1677029"/>
          </a:xfrm>
        </p:grpSpPr>
        <p:sp>
          <p:nvSpPr>
            <p:cNvPr id="45" name="TextBox 44"/>
            <p:cNvSpPr txBox="1"/>
            <p:nvPr/>
          </p:nvSpPr>
          <p:spPr>
            <a:xfrm>
              <a:off x="3429282" y="2199088"/>
              <a:ext cx="1075539" cy="40011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 block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89" name="직선 화살표 연결선 88"/>
            <p:cNvCxnSpPr/>
            <p:nvPr/>
          </p:nvCxnSpPr>
          <p:spPr>
            <a:xfrm>
              <a:off x="3967052" y="1874228"/>
              <a:ext cx="0" cy="3194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388734" y="922169"/>
              <a:ext cx="114643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acc_xyz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gy_xyz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acc</a:t>
              </a:r>
              <a:r>
                <a: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- </a:t>
              </a:r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gy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acc</a:t>
              </a:r>
              <a:r>
                <a: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x </a:t>
              </a:r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gy</a:t>
              </a:r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555439" y="1330283"/>
            <a:ext cx="1299564" cy="1268915"/>
            <a:chOff x="4555439" y="1330283"/>
            <a:chExt cx="1299564" cy="1268915"/>
          </a:xfrm>
        </p:grpSpPr>
        <p:sp>
          <p:nvSpPr>
            <p:cNvPr id="52" name="TextBox 51"/>
            <p:cNvSpPr txBox="1"/>
            <p:nvPr/>
          </p:nvSpPr>
          <p:spPr>
            <a:xfrm>
              <a:off x="4667452" y="2199088"/>
              <a:ext cx="1075539" cy="40011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 block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90" name="직선 화살표 연결선 89"/>
            <p:cNvCxnSpPr/>
            <p:nvPr/>
          </p:nvCxnSpPr>
          <p:spPr>
            <a:xfrm>
              <a:off x="5205222" y="1874228"/>
              <a:ext cx="0" cy="3194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555439" y="1330283"/>
              <a:ext cx="129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acc_fft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acc_mag_fft</a:t>
              </a:r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108345" y="1327906"/>
            <a:ext cx="1146431" cy="1265833"/>
            <a:chOff x="7108345" y="1327906"/>
            <a:chExt cx="1146431" cy="1265833"/>
          </a:xfrm>
        </p:grpSpPr>
        <p:sp>
          <p:nvSpPr>
            <p:cNvPr id="55" name="TextBox 54"/>
            <p:cNvSpPr txBox="1"/>
            <p:nvPr/>
          </p:nvSpPr>
          <p:spPr>
            <a:xfrm>
              <a:off x="7143792" y="2193629"/>
              <a:ext cx="1075539" cy="40011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 block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>
              <a:off x="7681563" y="1874228"/>
              <a:ext cx="0" cy="3194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7108345" y="1327906"/>
              <a:ext cx="1146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acc_fft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gy_fft</a:t>
              </a:r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793609" y="1338499"/>
            <a:ext cx="1299564" cy="1260699"/>
            <a:chOff x="5793609" y="1338499"/>
            <a:chExt cx="1299564" cy="1260699"/>
          </a:xfrm>
        </p:grpSpPr>
        <p:sp>
          <p:nvSpPr>
            <p:cNvPr id="53" name="TextBox 52"/>
            <p:cNvSpPr txBox="1"/>
            <p:nvPr/>
          </p:nvSpPr>
          <p:spPr>
            <a:xfrm>
              <a:off x="5905622" y="2199088"/>
              <a:ext cx="1075539" cy="40011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tx2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 block</a:t>
              </a:r>
              <a:endParaRPr lang="ko-KR" altLang="en-US" sz="2000" dirty="0">
                <a:solidFill>
                  <a:schemeClr val="tx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>
              <a:off x="6443392" y="1874228"/>
              <a:ext cx="0" cy="3194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5793609" y="1338499"/>
              <a:ext cx="129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gy_fft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gy_mag_fft</a:t>
              </a:r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sp>
        <p:nvSpPr>
          <p:cNvPr id="100" name="Google Shape;261;p38"/>
          <p:cNvSpPr txBox="1">
            <a:spLocks noGrp="1"/>
          </p:cNvSpPr>
          <p:nvPr>
            <p:ph type="title"/>
          </p:nvPr>
        </p:nvSpPr>
        <p:spPr>
          <a:xfrm>
            <a:off x="713225" y="301581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M</a:t>
            </a:r>
            <a:r>
              <a: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odeling</a:t>
            </a:r>
            <a:endParaRPr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0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666</Words>
  <Application>Microsoft Office PowerPoint</Application>
  <PresentationFormat>화면 슬라이드 쇼(16:9)</PresentationFormat>
  <Paragraphs>126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Montserrat</vt:lpstr>
      <vt:lpstr>Open Sans</vt:lpstr>
      <vt:lpstr>Vidaloka</vt:lpstr>
      <vt:lpstr>맑은 고딕</vt:lpstr>
      <vt:lpstr>문체부 쓰기 정체</vt:lpstr>
      <vt:lpstr>휴먼매직체</vt:lpstr>
      <vt:lpstr>Arial</vt:lpstr>
      <vt:lpstr>Wingdings</vt:lpstr>
      <vt:lpstr>Minimalist Business Slides by Slidesgo</vt:lpstr>
      <vt:lpstr>최소한의 센서 데이터를 이용한 운동 동작 분류</vt:lpstr>
      <vt:lpstr>어떤 문제인가?</vt:lpstr>
      <vt:lpstr>어떤 문제인가?</vt:lpstr>
      <vt:lpstr>왜 이걸 골랐는가?</vt:lpstr>
      <vt:lpstr>어떤 문제인가?</vt:lpstr>
      <vt:lpstr>가설</vt:lpstr>
      <vt:lpstr>Feature Engineering</vt:lpstr>
      <vt:lpstr>Modeling</vt:lpstr>
      <vt:lpstr>Modeling</vt:lpstr>
      <vt:lpstr>Accuracy : 0.8832 F1-score : 0.7586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Slides</dc:title>
  <dc:creator>jhjoon1201</dc:creator>
  <cp:lastModifiedBy>jyt</cp:lastModifiedBy>
  <cp:revision>44</cp:revision>
  <dcterms:modified xsi:type="dcterms:W3CDTF">2021-08-01T12:42:41Z</dcterms:modified>
</cp:coreProperties>
</file>